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16" r:id="rId2"/>
    <p:sldId id="481" r:id="rId3"/>
    <p:sldId id="537" r:id="rId4"/>
    <p:sldId id="568" r:id="rId5"/>
    <p:sldId id="569" r:id="rId6"/>
    <p:sldId id="570" r:id="rId7"/>
    <p:sldId id="618" r:id="rId8"/>
    <p:sldId id="576" r:id="rId9"/>
    <p:sldId id="619" r:id="rId10"/>
    <p:sldId id="577" r:id="rId11"/>
    <p:sldId id="579" r:id="rId12"/>
    <p:sldId id="621" r:id="rId13"/>
    <p:sldId id="611" r:id="rId14"/>
    <p:sldId id="623" r:id="rId15"/>
    <p:sldId id="479" r:id="rId16"/>
    <p:sldId id="595" r:id="rId17"/>
    <p:sldId id="483" r:id="rId18"/>
    <p:sldId id="487" r:id="rId19"/>
    <p:sldId id="488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E82583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4" d="100"/>
          <a:sy n="74" d="100"/>
        </p:scale>
        <p:origin x="-352" y="64"/>
      </p:cViewPr>
      <p:guideLst>
        <p:guide orient="horz" pos="2259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8.xml"/><Relationship Id="rId7" Type="http://schemas.openxmlformats.org/officeDocument/2006/relationships/image" Target="../media/image1.jpeg"/><Relationship Id="rId12" Type="http://schemas.openxmlformats.org/officeDocument/2006/relationships/image" Target="../media/image3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4.png"/><Relationship Id="rId5" Type="http://schemas.openxmlformats.org/officeDocument/2006/relationships/tags" Target="../tags/tag20.xml"/><Relationship Id="rId10" Type="http://schemas.openxmlformats.org/officeDocument/2006/relationships/image" Target="../media/image38.jpeg"/><Relationship Id="rId4" Type="http://schemas.openxmlformats.org/officeDocument/2006/relationships/tags" Target="../tags/tag19.xml"/><Relationship Id="rId9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9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10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.xml"/><Relationship Id="rId7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2.xml"/><Relationship Id="rId7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1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副标题 4"/>
          <p:cNvSpPr>
            <a:spLocks noGrp="1"/>
          </p:cNvSpPr>
          <p:nvPr/>
        </p:nvSpPr>
        <p:spPr>
          <a:xfrm>
            <a:off x="4395788" y="5778500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35125" y="1042988"/>
            <a:ext cx="9634538" cy="2095500"/>
            <a:chOff x="666751" y="2141538"/>
            <a:chExt cx="11160125" cy="2557463"/>
          </a:xfrm>
        </p:grpSpPr>
        <p:sp>
          <p:nvSpPr>
            <p:cNvPr id="17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标题 3"/>
          <p:cNvSpPr>
            <a:spLocks noGrp="1"/>
          </p:cNvSpPr>
          <p:nvPr/>
        </p:nvSpPr>
        <p:spPr>
          <a:xfrm>
            <a:off x="1635125" y="1725884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　统计与概率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20172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35810" y="2894330"/>
            <a:ext cx="7202170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复式折线统计图与单式折线统计图的不同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3" name="圆角矩形标注 12"/>
          <p:cNvSpPr/>
          <p:nvPr/>
        </p:nvSpPr>
        <p:spPr>
          <a:xfrm>
            <a:off x="1236345" y="1608455"/>
            <a:ext cx="9132570" cy="737870"/>
          </a:xfrm>
          <a:prstGeom prst="wedgeRoundRectCallout">
            <a:avLst>
              <a:gd name="adj1" fmla="val 52544"/>
              <a:gd name="adj2" fmla="val 45783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0" noProof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复式折线统计图与单式折线统计图有什么不同?</a:t>
            </a:r>
          </a:p>
        </p:txBody>
      </p:sp>
      <p:pic>
        <p:nvPicPr>
          <p:cNvPr id="25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732010" y="1957705"/>
            <a:ext cx="2281555" cy="216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圆角矩形标注 18"/>
          <p:cNvSpPr/>
          <p:nvPr/>
        </p:nvSpPr>
        <p:spPr>
          <a:xfrm>
            <a:off x="3144520" y="3326765"/>
            <a:ext cx="6687820" cy="2134870"/>
          </a:xfrm>
          <a:prstGeom prst="wedgeRoundRectCallout">
            <a:avLst>
              <a:gd name="adj1" fmla="val -53874"/>
              <a:gd name="adj2" fmla="val 26592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40000"/>
              </a:lnSpc>
            </a:pPr>
            <a:r>
              <a:rPr lang="zh-CN" altLang="en-US" sz="28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单式折线统计图只能看出一组数据变化的整体趋势，而复式折线统计图可以比较方便地比较两组数据的变化趋势。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1" r="83139"/>
          <a:stretch>
            <a:fillRect/>
          </a:stretch>
        </p:blipFill>
        <p:spPr>
          <a:xfrm>
            <a:off x="1408430" y="4658995"/>
            <a:ext cx="1471295" cy="198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2" name="圆角矩形标注 1"/>
          <p:cNvSpPr/>
          <p:nvPr/>
        </p:nvSpPr>
        <p:spPr>
          <a:xfrm>
            <a:off x="4491990" y="1608455"/>
            <a:ext cx="5876925" cy="737870"/>
          </a:xfrm>
          <a:prstGeom prst="wedgeRoundRectCallout">
            <a:avLst>
              <a:gd name="adj1" fmla="val 52544"/>
              <a:gd name="adj2" fmla="val 45783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0" noProof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复式折线统计图有什么优点?</a:t>
            </a:r>
          </a:p>
        </p:txBody>
      </p:sp>
      <p:pic>
        <p:nvPicPr>
          <p:cNvPr id="3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732010" y="1957705"/>
            <a:ext cx="2281555" cy="216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/>
          <p:nvPr/>
        </p:nvSpPr>
        <p:spPr>
          <a:xfrm>
            <a:off x="3261360" y="2750185"/>
            <a:ext cx="6126480" cy="3122930"/>
          </a:xfrm>
          <a:prstGeom prst="wedgeRoundRectCallout">
            <a:avLst>
              <a:gd name="adj1" fmla="val -54114"/>
              <a:gd name="adj2" fmla="val 29503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40000"/>
              </a:lnSpc>
            </a:pPr>
            <a:r>
              <a:rPr lang="zh-CN" altLang="en-US" sz="28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在复式折线统计图中，既可以看出每组数据变化的整体趋势，还能对两组数据的差异进行分析、比较，并通过所获得的信息对事物的发展趋势进行推测。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101"/>
          <a:stretch>
            <a:fillRect/>
          </a:stretch>
        </p:blipFill>
        <p:spPr>
          <a:xfrm flipH="1">
            <a:off x="1590040" y="3901440"/>
            <a:ext cx="1318895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79375" y="133985"/>
            <a:ext cx="3342005" cy="1059180"/>
            <a:chOff x="94" y="202"/>
            <a:chExt cx="5263" cy="1668"/>
          </a:xfrm>
        </p:grpSpPr>
        <p:pic>
          <p:nvPicPr>
            <p:cNvPr id="7" name="图片 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101" y="202"/>
              <a:ext cx="2256" cy="1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stlx0.jpg" descr="id:2147512948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464"/>
            <a:stretch>
              <a:fillRect/>
            </a:stretch>
          </p:blipFill>
          <p:spPr>
            <a:xfrm>
              <a:off x="94" y="672"/>
              <a:ext cx="3102" cy="1030"/>
            </a:xfrm>
            <a:prstGeom prst="rect">
              <a:avLst/>
            </a:prstGeom>
          </p:spPr>
        </p:pic>
      </p:grpSp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421273" y="13387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2"/>
          <p:cNvSpPr txBox="1"/>
          <p:nvPr/>
        </p:nvSpPr>
        <p:spPr>
          <a:xfrm flipH="1">
            <a:off x="3571240" y="544830"/>
            <a:ext cx="763651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完成教材第121页练习二十八第18题。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76630" y="1193165"/>
            <a:ext cx="107632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某地区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1990-2010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年年人均支出和年人均食品支出如下图所示。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7680" y="1930400"/>
            <a:ext cx="7665720" cy="460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79375" y="133985"/>
            <a:ext cx="3342005" cy="1059180"/>
            <a:chOff x="94" y="202"/>
            <a:chExt cx="5263" cy="1668"/>
          </a:xfrm>
        </p:grpSpPr>
        <p:pic>
          <p:nvPicPr>
            <p:cNvPr id="7" name="图片 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101" y="202"/>
              <a:ext cx="2256" cy="1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stlx0.jpg" descr="id:2147512948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464"/>
            <a:stretch>
              <a:fillRect/>
            </a:stretch>
          </p:blipFill>
          <p:spPr>
            <a:xfrm>
              <a:off x="94" y="672"/>
              <a:ext cx="3102" cy="1030"/>
            </a:xfrm>
            <a:prstGeom prst="rect">
              <a:avLst/>
            </a:prstGeom>
          </p:spPr>
        </p:pic>
      </p:grp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1601470" y="1105535"/>
            <a:ext cx="92170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）每年年人均食品支出各占年人均支出的几分之几？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868170"/>
            <a:ext cx="597027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1990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:400÷800 =      =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912438" y="1772806"/>
          <a:ext cx="79883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518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400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800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336858" y="1770265"/>
          <a:ext cx="49085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518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1798955" y="5448935"/>
            <a:ext cx="77628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）比较这几个分数的大小，你能发现什么？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2722880" y="2672080"/>
            <a:ext cx="594233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1995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:900÷2000 =      =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115685" y="2576830"/>
          <a:ext cx="9144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</a:tblGrid>
              <a:tr h="518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900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2000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336790" y="2605405"/>
          <a:ext cx="574040" cy="104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040"/>
              </a:tblGrid>
              <a:tr h="518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2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20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179282" y="3638851"/>
            <a:ext cx="4372234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2000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:1600÷4000=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4589188" y="3516688"/>
          <a:ext cx="49085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999105" y="3651839"/>
            <a:ext cx="4372234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2005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:2324÷4593 =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9590676" y="3570951"/>
          <a:ext cx="95281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2324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4593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889750" y="4610862"/>
            <a:ext cx="4372234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2010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:2831÷5612=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7322185" y="4516120"/>
          <a:ext cx="939800" cy="107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800"/>
              </a:tblGrid>
              <a:tr h="53657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2831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Times New Roman" panose="02020603050405020304" charset="0"/>
                        </a:rPr>
                        <a:t>5612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21" grpId="0"/>
      <p:bldP spid="27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459734" y="169271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2"/>
          <p:cNvSpPr txBox="1"/>
          <p:nvPr/>
        </p:nvSpPr>
        <p:spPr>
          <a:xfrm flipH="1">
            <a:off x="3444273" y="1513941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375" y="133985"/>
            <a:ext cx="3342005" cy="1059180"/>
            <a:chOff x="94" y="202"/>
            <a:chExt cx="5263" cy="1668"/>
          </a:xfrm>
        </p:grpSpPr>
        <p:pic>
          <p:nvPicPr>
            <p:cNvPr id="7" name="图片 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101" y="202"/>
              <a:ext cx="2256" cy="1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stlx0.jpg" descr="id:2147512948;FounderCES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464"/>
            <a:stretch>
              <a:fillRect/>
            </a:stretch>
          </p:blipFill>
          <p:spPr>
            <a:xfrm>
              <a:off x="94" y="672"/>
              <a:ext cx="3102" cy="103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1261110" y="1513840"/>
            <a:ext cx="1127252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今天我们一起复习了什么内容？还有不懂的地方吗？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5730" y="140335"/>
            <a:ext cx="3183890" cy="1286510"/>
            <a:chOff x="146" y="6865"/>
            <a:chExt cx="501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54" y="6865"/>
              <a:ext cx="2007" cy="2026"/>
            </a:xfrm>
            <a:prstGeom prst="rect">
              <a:avLst/>
            </a:prstGeom>
          </p:spPr>
        </p:pic>
        <p:pic>
          <p:nvPicPr>
            <p:cNvPr id="31" name="ktxj0.jpg" descr="id:2147512955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617"/>
            <a:stretch>
              <a:fillRect/>
            </a:stretch>
          </p:blipFill>
          <p:spPr>
            <a:xfrm>
              <a:off x="146" y="7599"/>
              <a:ext cx="3116" cy="1039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189990" y="2820670"/>
            <a:ext cx="1012761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单式折线统计图与复式折线统计图的绘制。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77992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22"/>
          <p:cNvSpPr txBox="1"/>
          <p:nvPr/>
        </p:nvSpPr>
        <p:spPr>
          <a:xfrm flipH="1">
            <a:off x="3667760" y="1668145"/>
            <a:ext cx="8524240" cy="15684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1.教材第120页练习二十八第17题。</a:t>
            </a:r>
          </a:p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2.教材第121页练习二十八第18题。</a:t>
            </a:r>
          </a:p>
        </p:txBody>
      </p:sp>
      <p:sp>
        <p:nvSpPr>
          <p:cNvPr id="14" name="文本框 22"/>
          <p:cNvSpPr txBox="1"/>
          <p:nvPr/>
        </p:nvSpPr>
        <p:spPr>
          <a:xfrm flipH="1">
            <a:off x="3667522" y="356038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63500" y="-82550"/>
            <a:ext cx="3190240" cy="1609090"/>
            <a:chOff x="8025" y="1667"/>
            <a:chExt cx="5024" cy="2534"/>
          </a:xfrm>
        </p:grpSpPr>
        <p:pic>
          <p:nvPicPr>
            <p:cNvPr id="27" name="图片 26" descr="图片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4" y="1667"/>
              <a:ext cx="2215" cy="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77" name="zysj0.jpg" descr="id:2147512962;FounderCES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620"/>
            <a:stretch>
              <a:fillRect/>
            </a:stretch>
          </p:blipFill>
          <p:spPr>
            <a:xfrm>
              <a:off x="8025" y="2905"/>
              <a:ext cx="3150" cy="10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单式折线统计图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60" name="椭圆 59"/>
          <p:cNvSpPr/>
          <p:nvPr/>
        </p:nvSpPr>
        <p:spPr>
          <a:xfrm>
            <a:off x="646232" y="125977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2230120" y="1259840"/>
            <a:ext cx="94462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ts val="324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如果你是高考生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你能从统计图中得到哪些信息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这些信息对你有什么帮助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</p:txBody>
      </p:sp>
      <p:sp>
        <p:nvSpPr>
          <p:cNvPr id="4" name="Rectangle 16"/>
          <p:cNvSpPr/>
          <p:nvPr/>
        </p:nvSpPr>
        <p:spPr>
          <a:xfrm>
            <a:off x="3919855" y="1967865"/>
            <a:ext cx="56857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cs typeface="宋体" panose="02010600030101010101" pitchFamily="2" charset="-122"/>
              </a:rPr>
              <a:t>2004~2012年某大学理工科</a:t>
            </a:r>
          </a:p>
          <a:p>
            <a:pPr latinLnBrk="0"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cs typeface="宋体" panose="02010600030101010101" pitchFamily="2" charset="-122"/>
              </a:rPr>
              <a:t>在河北省招生分数线统计图</a:t>
            </a:r>
          </a:p>
        </p:txBody>
      </p:sp>
      <p:pic>
        <p:nvPicPr>
          <p:cNvPr id="1354" name="r169.jpg" descr="id:2147513558;FounderCES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8030" y="2651760"/>
            <a:ext cx="6250940" cy="3829685"/>
          </a:xfrm>
          <a:prstGeom prst="rect">
            <a:avLst/>
          </a:prstGeom>
        </p:spPr>
      </p:pic>
      <p:sp>
        <p:nvSpPr>
          <p:cNvPr id="8" name="文本框 20482"/>
          <p:cNvSpPr txBox="1"/>
          <p:nvPr/>
        </p:nvSpPr>
        <p:spPr>
          <a:xfrm>
            <a:off x="8404225" y="2181860"/>
            <a:ext cx="3616960" cy="407860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24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从统计图中可以看出该大学理工科在河北省招生的分数线较高,基本都在600分以上,尤其是后四年的分数线都在630分左右,估计以后的分数线也会较高。我如果想上这所大学的理工科的话,需要加倍努力!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复式折线统计图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808095" y="554004"/>
            <a:ext cx="6480176" cy="1452880"/>
            <a:chOff x="8514126" y="1460852"/>
            <a:chExt cx="3155488" cy="1045108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488" cy="1045108"/>
            </a:xfrm>
            <a:prstGeom prst="cloudCallout">
              <a:avLst>
                <a:gd name="adj1" fmla="val 49627"/>
                <a:gd name="adj2" fmla="val 5736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652243"/>
              <a:ext cx="2598910" cy="68562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说一说绘制复式折线统计图时应该注意什么</a:t>
              </a:r>
              <a:r>
                <a:rPr lang="zh-CN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？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32365" y="1394460"/>
            <a:ext cx="1880235" cy="177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3228975" y="2985135"/>
            <a:ext cx="7059295" cy="60769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要画两条折线,并且要用颜色区分开。</a:t>
            </a:r>
          </a:p>
        </p:txBody>
      </p:sp>
      <p:sp>
        <p:nvSpPr>
          <p:cNvPr id="15" name="文本框 20482"/>
          <p:cNvSpPr txBox="1"/>
          <p:nvPr/>
        </p:nvSpPr>
        <p:spPr>
          <a:xfrm>
            <a:off x="3228975" y="4043045"/>
            <a:ext cx="7059930" cy="60769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也可以用实线和虚线进行区分。</a:t>
            </a:r>
          </a:p>
        </p:txBody>
      </p:sp>
      <p:sp>
        <p:nvSpPr>
          <p:cNvPr id="2" name="文本框 20482"/>
          <p:cNvSpPr txBox="1"/>
          <p:nvPr/>
        </p:nvSpPr>
        <p:spPr>
          <a:xfrm>
            <a:off x="3228340" y="5022850"/>
            <a:ext cx="8037830" cy="60769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还得用图例说明两种颜色折线分别代表什么。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1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773607" y="59048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43580" y="739775"/>
            <a:ext cx="81591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某家电商场A,B两种品牌彩电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Rectangle 16"/>
          <p:cNvSpPr/>
          <p:nvPr/>
        </p:nvSpPr>
        <p:spPr>
          <a:xfrm>
            <a:off x="4035425" y="1626870"/>
            <a:ext cx="30213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cs typeface="宋体" panose="02010600030101010101" pitchFamily="2" charset="-122"/>
              </a:rPr>
              <a:t>2014年月销售量统计图</a:t>
            </a:r>
          </a:p>
        </p:txBody>
      </p:sp>
      <p:pic>
        <p:nvPicPr>
          <p:cNvPr id="1356" name="r170.jpg" descr="id:2147513572;FounderCES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2265" y="2157730"/>
            <a:ext cx="6109335" cy="388239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8620760" y="1816100"/>
            <a:ext cx="3413125" cy="4224020"/>
            <a:chOff x="8514126" y="1460852"/>
            <a:chExt cx="3015244" cy="1045108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015244" cy="1045108"/>
            </a:xfrm>
            <a:prstGeom prst="cloudCallout">
              <a:avLst>
                <a:gd name="adj1" fmla="val 41946"/>
                <a:gd name="adj2" fmla="val 3417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780032" y="1652214"/>
              <a:ext cx="2446415" cy="66222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如果你是商场经理</a:t>
              </a:r>
              <a:r>
                <a:rPr lang="zh-CN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你能从统计图中得到哪些信息?</a:t>
              </a:r>
            </a:p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这些信息对你有什么帮助?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0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60" name="椭圆 59"/>
          <p:cNvSpPr/>
          <p:nvPr/>
        </p:nvSpPr>
        <p:spPr>
          <a:xfrm>
            <a:off x="3773607" y="59048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43580" y="739775"/>
            <a:ext cx="81591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某家电商场A,B两种品牌彩电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AutoShape 389"/>
          <p:cNvSpPr>
            <a:spLocks noChangeArrowheads="1"/>
          </p:cNvSpPr>
          <p:nvPr/>
        </p:nvSpPr>
        <p:spPr bwMode="auto">
          <a:xfrm>
            <a:off x="2017395" y="2178685"/>
            <a:ext cx="7051675" cy="3384550"/>
          </a:xfrm>
          <a:prstGeom prst="wedgeRoundRectCallout">
            <a:avLst>
              <a:gd name="adj1" fmla="val 55447"/>
              <a:gd name="adj2" fmla="val 19099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通过对比两条折线的走势，我分析出：</a:t>
            </a:r>
          </a:p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A牌彩电销售量逐渐降低，而B牌彩电的销售量在逐步提高并超过了A牌彩电的销量。如果我是商场经理，可以根据这种变化趋势做出决策，加大B牌彩电的进货量,同时降低A牌彩电的进货量，以保证比较稳定的销售额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68418" y="3516097"/>
            <a:ext cx="2061897" cy="247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16"/>
          <p:cNvSpPr/>
          <p:nvPr/>
        </p:nvSpPr>
        <p:spPr>
          <a:xfrm>
            <a:off x="4078605" y="553720"/>
            <a:ext cx="60032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cs typeface="宋体" panose="02010600030101010101" pitchFamily="2" charset="-122"/>
              </a:rPr>
              <a:t>我国2000~2010年学龄儿童人数和入学人数统计图</a:t>
            </a:r>
          </a:p>
        </p:txBody>
      </p:sp>
      <p:pic>
        <p:nvPicPr>
          <p:cNvPr id="1357" name="r171.jpg" descr="id:2147513579;FounderCES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8055" y="1144905"/>
            <a:ext cx="6259830" cy="3769995"/>
          </a:xfrm>
          <a:prstGeom prst="rect">
            <a:avLst/>
          </a:prstGeom>
        </p:spPr>
      </p:pic>
      <p:sp>
        <p:nvSpPr>
          <p:cNvPr id="7" name="Rectangle 16"/>
          <p:cNvSpPr/>
          <p:nvPr/>
        </p:nvSpPr>
        <p:spPr>
          <a:xfrm>
            <a:off x="2496820" y="4457065"/>
            <a:ext cx="81591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(1)哪年学龄儿童最多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哪年最少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62275" y="5533390"/>
            <a:ext cx="957580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b="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</a:rPr>
              <a:t>2000年学龄儿童最多,2010年学龄儿童最少。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7" grpId="0" bldLvl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16"/>
          <p:cNvSpPr/>
          <p:nvPr/>
        </p:nvSpPr>
        <p:spPr>
          <a:xfrm>
            <a:off x="4078605" y="553720"/>
            <a:ext cx="60032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cs typeface="宋体" panose="02010600030101010101" pitchFamily="2" charset="-122"/>
              </a:rPr>
              <a:t>我国2000~2010年学龄儿童人数和入学人数统计图</a:t>
            </a:r>
          </a:p>
        </p:txBody>
      </p:sp>
      <p:pic>
        <p:nvPicPr>
          <p:cNvPr id="1357" name="r171.jpg" descr="id:2147513579;FounderCES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8055" y="1144905"/>
            <a:ext cx="6259830" cy="3769995"/>
          </a:xfrm>
          <a:prstGeom prst="rect">
            <a:avLst/>
          </a:prstGeom>
        </p:spPr>
      </p:pic>
      <p:sp>
        <p:nvSpPr>
          <p:cNvPr id="7" name="Rectangle 16"/>
          <p:cNvSpPr/>
          <p:nvPr/>
        </p:nvSpPr>
        <p:spPr>
          <a:xfrm>
            <a:off x="2496820" y="4457065"/>
            <a:ext cx="81591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(2)哪年没上学的学龄儿童最多?哪年最少?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90850" y="5258435"/>
            <a:ext cx="850963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600" b="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charset="-122"/>
              </a:rPr>
              <a:t>2002年没上学的学龄儿童最多, 2010年没上学的学龄儿童最少。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838</Words>
  <Application>Microsoft Office PowerPoint</Application>
  <PresentationFormat>自定义</PresentationFormat>
  <Paragraphs>74</Paragraphs>
  <Slides>19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2219</cp:revision>
  <dcterms:created xsi:type="dcterms:W3CDTF">2017-11-13T08:28:00Z</dcterms:created>
  <dcterms:modified xsi:type="dcterms:W3CDTF">2021-12-06T07:35:35Z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